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5.jpg" ContentType="image/png"/>
  <Override PartName="/ppt/media/image6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  <p:sldMasterId id="2147483732" r:id="rId2"/>
  </p:sldMasterIdLst>
  <p:notesMasterIdLst>
    <p:notesMasterId r:id="rId29"/>
  </p:notesMasterIdLst>
  <p:sldIdLst>
    <p:sldId id="257" r:id="rId3"/>
    <p:sldId id="308" r:id="rId4"/>
    <p:sldId id="279" r:id="rId5"/>
    <p:sldId id="309" r:id="rId6"/>
    <p:sldId id="310" r:id="rId7"/>
    <p:sldId id="314" r:id="rId8"/>
    <p:sldId id="315" r:id="rId9"/>
    <p:sldId id="316" r:id="rId10"/>
    <p:sldId id="304" r:id="rId11"/>
    <p:sldId id="311" r:id="rId12"/>
    <p:sldId id="312" r:id="rId13"/>
    <p:sldId id="313" r:id="rId14"/>
    <p:sldId id="317" r:id="rId15"/>
    <p:sldId id="328" r:id="rId16"/>
    <p:sldId id="318" r:id="rId17"/>
    <p:sldId id="330" r:id="rId18"/>
    <p:sldId id="320" r:id="rId19"/>
    <p:sldId id="329" r:id="rId20"/>
    <p:sldId id="319" r:id="rId21"/>
    <p:sldId id="331" r:id="rId22"/>
    <p:sldId id="321" r:id="rId23"/>
    <p:sldId id="332" r:id="rId24"/>
    <p:sldId id="322" r:id="rId25"/>
    <p:sldId id="324" r:id="rId26"/>
    <p:sldId id="327" r:id="rId27"/>
    <p:sldId id="33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A1866170-C280-4A20-87D4-2E30E73DE48F}">
          <p14:sldIdLst>
            <p14:sldId id="257"/>
            <p14:sldId id="308"/>
          </p14:sldIdLst>
        </p14:section>
        <p14:section name="Section sans titre" id="{F36D8FFA-EE27-49A8-AA0F-F225B5620E91}">
          <p14:sldIdLst>
            <p14:sldId id="279"/>
            <p14:sldId id="309"/>
            <p14:sldId id="310"/>
            <p14:sldId id="314"/>
            <p14:sldId id="315"/>
            <p14:sldId id="316"/>
            <p14:sldId id="304"/>
            <p14:sldId id="311"/>
            <p14:sldId id="312"/>
            <p14:sldId id="313"/>
            <p14:sldId id="317"/>
            <p14:sldId id="328"/>
            <p14:sldId id="318"/>
            <p14:sldId id="330"/>
            <p14:sldId id="320"/>
            <p14:sldId id="329"/>
            <p14:sldId id="319"/>
            <p14:sldId id="331"/>
            <p14:sldId id="321"/>
            <p14:sldId id="332"/>
            <p14:sldId id="322"/>
            <p14:sldId id="324"/>
            <p14:sldId id="327"/>
            <p14:sldId id="33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AF182"/>
    <a:srgbClr val="FFFF00"/>
    <a:srgbClr val="D8F870"/>
    <a:srgbClr val="A44C04"/>
    <a:srgbClr val="CCC1F5"/>
    <a:srgbClr val="5732DE"/>
    <a:srgbClr val="13ECF1"/>
    <a:srgbClr val="66FF33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78" autoAdjust="0"/>
    <p:restoredTop sz="94660"/>
  </p:normalViewPr>
  <p:slideViewPr>
    <p:cSldViewPr>
      <p:cViewPr varScale="1">
        <p:scale>
          <a:sx n="52" d="100"/>
          <a:sy n="52" d="100"/>
        </p:scale>
        <p:origin x="1075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7219BF-A162-422E-BC74-22A1E8B24F1F}" type="datetimeFigureOut">
              <a:rPr lang="fr-FR" smtClean="0"/>
              <a:t>21/02/2025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06F9F-103E-4458-BC70-412762FFB5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0403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2106AC-25E5-4AC5-A281-10FFD302AB07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3349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2106AC-25E5-4AC5-A281-10FFD302AB07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3641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2106AC-25E5-4AC5-A281-10FFD302AB07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6010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2106AC-25E5-4AC5-A281-10FFD302AB07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9885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48F2E-A1DF-4A9B-AF6E-955A3DA4B1AB}" type="datetimeFigureOut">
              <a:rPr lang="fr-FR" smtClean="0"/>
              <a:t>21/02/2025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97C18-5198-4140-B0C8-7C820FF953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5521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48F2E-A1DF-4A9B-AF6E-955A3DA4B1AB}" type="datetimeFigureOut">
              <a:rPr lang="fr-FR" smtClean="0"/>
              <a:t>21/02/2025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97C18-5198-4140-B0C8-7C820FF953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0963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48F2E-A1DF-4A9B-AF6E-955A3DA4B1AB}" type="datetimeFigureOut">
              <a:rPr lang="fr-FR" smtClean="0"/>
              <a:t>21/02/2025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97C18-5198-4140-B0C8-7C820FF953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32339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A6333-35A3-4D74-BE3E-0219A99BB5C6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70743-01E3-4F82-A2BA-F91342E00AB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38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A6333-35A3-4D74-BE3E-0219A99BB5C6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70743-01E3-4F82-A2BA-F91342E00AB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0224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A6333-35A3-4D74-BE3E-0219A99BB5C6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70743-01E3-4F82-A2BA-F91342E00AB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198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A6333-35A3-4D74-BE3E-0219A99BB5C6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70743-01E3-4F82-A2BA-F91342E00AB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006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A6333-35A3-4D74-BE3E-0219A99BB5C6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70743-01E3-4F82-A2BA-F91342E00AB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57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A6333-35A3-4D74-BE3E-0219A99BB5C6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70743-01E3-4F82-A2BA-F91342E00AB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0012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A6333-35A3-4D74-BE3E-0219A99BB5C6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70743-01E3-4F82-A2BA-F91342E00AB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416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A6333-35A3-4D74-BE3E-0219A99BB5C6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70743-01E3-4F82-A2BA-F91342E00AB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43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48F2E-A1DF-4A9B-AF6E-955A3DA4B1AB}" type="datetimeFigureOut">
              <a:rPr lang="fr-FR" smtClean="0"/>
              <a:t>21/02/2025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97C18-5198-4140-B0C8-7C820FF953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0588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A6333-35A3-4D74-BE3E-0219A99BB5C6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70743-01E3-4F82-A2BA-F91342E00AB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261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A6333-35A3-4D74-BE3E-0219A99BB5C6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70743-01E3-4F82-A2BA-F91342E00AB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240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A6333-35A3-4D74-BE3E-0219A99BB5C6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70743-01E3-4F82-A2BA-F91342E00AB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887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48F2E-A1DF-4A9B-AF6E-955A3DA4B1AB}" type="datetimeFigureOut">
              <a:rPr lang="fr-FR" smtClean="0"/>
              <a:t>21/02/2025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97C18-5198-4140-B0C8-7C820FF953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7746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48F2E-A1DF-4A9B-AF6E-955A3DA4B1AB}" type="datetimeFigureOut">
              <a:rPr lang="fr-FR" smtClean="0"/>
              <a:t>21/02/2025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97C18-5198-4140-B0C8-7C820FF953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7972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48F2E-A1DF-4A9B-AF6E-955A3DA4B1AB}" type="datetimeFigureOut">
              <a:rPr lang="fr-FR" smtClean="0"/>
              <a:t>21/02/2025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97C18-5198-4140-B0C8-7C820FF953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1769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48F2E-A1DF-4A9B-AF6E-955A3DA4B1AB}" type="datetimeFigureOut">
              <a:rPr lang="fr-FR" smtClean="0"/>
              <a:t>21/02/2025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97C18-5198-4140-B0C8-7C820FF953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0534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48F2E-A1DF-4A9B-AF6E-955A3DA4B1AB}" type="datetimeFigureOut">
              <a:rPr lang="fr-FR" smtClean="0"/>
              <a:t>21/02/2025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97C18-5198-4140-B0C8-7C820FF953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0925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48F2E-A1DF-4A9B-AF6E-955A3DA4B1AB}" type="datetimeFigureOut">
              <a:rPr lang="fr-FR" smtClean="0"/>
              <a:t>21/02/2025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97C18-5198-4140-B0C8-7C820FF953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955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48F2E-A1DF-4A9B-AF6E-955A3DA4B1AB}" type="datetimeFigureOut">
              <a:rPr lang="fr-FR" smtClean="0"/>
              <a:t>21/02/2025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97C18-5198-4140-B0C8-7C820FF953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3350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248F2E-A1DF-4A9B-AF6E-955A3DA4B1AB}" type="datetimeFigureOut">
              <a:rPr lang="fr-FR" smtClean="0"/>
              <a:t>21/02/2025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97C18-5198-4140-B0C8-7C820FF953D2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96709"/>
            <a:ext cx="1768239" cy="117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32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A6333-35A3-4D74-BE3E-0219A99BB5C6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70743-01E3-4F82-A2BA-F91342E00ABE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188639"/>
            <a:ext cx="11665296" cy="653283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91344" y="116632"/>
            <a:ext cx="11809312" cy="6660000"/>
          </a:xfrm>
          <a:prstGeom prst="rect">
            <a:avLst/>
          </a:prstGeom>
          <a:solidFill>
            <a:srgbClr val="FFFFFF">
              <a:alpha val="87059"/>
            </a:srgbClr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185738"/>
            <a:ext cx="1768239" cy="117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169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/>
        </p:nvGrpSpPr>
        <p:grpSpPr>
          <a:xfrm>
            <a:off x="6225749" y="-42009"/>
            <a:ext cx="6499663" cy="4536504"/>
            <a:chOff x="5951984" y="518134"/>
            <a:chExt cx="7411640" cy="4536504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1984" y="518134"/>
              <a:ext cx="7411640" cy="4536504"/>
            </a:xfrm>
            <a:prstGeom prst="rect">
              <a:avLst/>
            </a:prstGeom>
          </p:spPr>
        </p:pic>
        <p:sp>
          <p:nvSpPr>
            <p:cNvPr id="12" name="ZoneTexte 11"/>
            <p:cNvSpPr txBox="1"/>
            <p:nvPr/>
          </p:nvSpPr>
          <p:spPr>
            <a:xfrm>
              <a:off x="6896066" y="1136091"/>
              <a:ext cx="3096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ar-DZ" dirty="0" smtClean="0">
                  <a:solidFill>
                    <a:schemeClr val="bg1"/>
                  </a:solidFill>
                  <a:latin typeface="Al-Jazeera-Arabic-Bold" panose="01000500000000020006" pitchFamily="2" charset="-78"/>
                  <a:cs typeface="Al-Jazeera-Arabic-Bold" panose="01000500000000020006" pitchFamily="2" charset="-78"/>
                </a:rPr>
                <a:t>بحث حول التركيب الضوئي</a:t>
              </a:r>
              <a:endParaRPr lang="en-US" dirty="0">
                <a:solidFill>
                  <a:schemeClr val="bg1"/>
                </a:solidFill>
                <a:latin typeface="Al-Jazeera-Arabic-Bold" panose="01000500000000020006" pitchFamily="2" charset="-78"/>
                <a:cs typeface="Al-Jazeera-Arabic-Bold" panose="01000500000000020006" pitchFamily="2" charset="-78"/>
              </a:endParaRPr>
            </a:p>
          </p:txBody>
        </p:sp>
      </p:grpSp>
      <p:sp>
        <p:nvSpPr>
          <p:cNvPr id="13" name="ZoneTexte 12"/>
          <p:cNvSpPr txBox="1"/>
          <p:nvPr/>
        </p:nvSpPr>
        <p:spPr>
          <a:xfrm>
            <a:off x="6715935" y="3328706"/>
            <a:ext cx="3384376" cy="369332"/>
          </a:xfrm>
          <a:prstGeom prst="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ar-DZ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كيفية عرض البحث على زملاءك ؟</a:t>
            </a:r>
            <a:endParaRPr lang="en-US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pic>
        <p:nvPicPr>
          <p:cNvPr id="17" name="Image 16" descr="Person-question-2-151x30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77587" y="2667690"/>
            <a:ext cx="968045" cy="1386899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72" y="133801"/>
            <a:ext cx="5451919" cy="3194905"/>
          </a:xfrm>
          <a:prstGeom prst="rect">
            <a:avLst/>
          </a:prstGeom>
        </p:spPr>
      </p:pic>
      <p:grpSp>
        <p:nvGrpSpPr>
          <p:cNvPr id="25" name="Groupe 24"/>
          <p:cNvGrpSpPr/>
          <p:nvPr/>
        </p:nvGrpSpPr>
        <p:grpSpPr>
          <a:xfrm>
            <a:off x="312681" y="3501008"/>
            <a:ext cx="5240887" cy="3155850"/>
            <a:chOff x="312681" y="3501008"/>
            <a:chExt cx="5240887" cy="3155850"/>
          </a:xfrm>
        </p:grpSpPr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681" y="3501008"/>
              <a:ext cx="5240887" cy="3155850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 rotWithShape="1">
            <a:blip r:embed="rId6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50" t="13123" r="10311" b="45902"/>
            <a:stretch/>
          </p:blipFill>
          <p:spPr>
            <a:xfrm>
              <a:off x="2855640" y="3782971"/>
              <a:ext cx="1695911" cy="942173"/>
            </a:xfrm>
            <a:prstGeom prst="rect">
              <a:avLst/>
            </a:prstGeom>
          </p:spPr>
        </p:pic>
      </p:grpSp>
      <p:sp>
        <p:nvSpPr>
          <p:cNvPr id="20" name="Ellipse 19"/>
          <p:cNvSpPr/>
          <p:nvPr/>
        </p:nvSpPr>
        <p:spPr>
          <a:xfrm>
            <a:off x="4861807" y="6225132"/>
            <a:ext cx="849085" cy="587829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DZ" b="1" dirty="0"/>
              <a:t>2</a:t>
            </a:r>
            <a:endParaRPr lang="en-US" b="1" dirty="0"/>
          </a:p>
        </p:txBody>
      </p:sp>
      <p:sp>
        <p:nvSpPr>
          <p:cNvPr id="19" name="Ellipse 18"/>
          <p:cNvSpPr/>
          <p:nvPr/>
        </p:nvSpPr>
        <p:spPr>
          <a:xfrm>
            <a:off x="4937757" y="3005264"/>
            <a:ext cx="849085" cy="587829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DZ" b="1" dirty="0" smtClean="0"/>
              <a:t>1</a:t>
            </a:r>
            <a:endParaRPr lang="en-US" b="1" dirty="0"/>
          </a:p>
        </p:txBody>
      </p:sp>
      <p:sp>
        <p:nvSpPr>
          <p:cNvPr id="14" name="ZoneTexte 13"/>
          <p:cNvSpPr txBox="1"/>
          <p:nvPr/>
        </p:nvSpPr>
        <p:spPr>
          <a:xfrm>
            <a:off x="7968208" y="5216893"/>
            <a:ext cx="4104456" cy="369332"/>
          </a:xfrm>
          <a:prstGeom prst="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ar-DZ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ماهي أحسن طريقة حسب رأيك، و لماذا ؟</a:t>
            </a:r>
            <a:endParaRPr lang="en-US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pic>
        <p:nvPicPr>
          <p:cNvPr id="15" name="Image 14" descr="Person-question-2-151x30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36160" y="4462061"/>
            <a:ext cx="968045" cy="1386899"/>
          </a:xfrm>
          <a:prstGeom prst="rect">
            <a:avLst/>
          </a:prstGeom>
        </p:spPr>
      </p:pic>
      <p:grpSp>
        <p:nvGrpSpPr>
          <p:cNvPr id="7" name="Groupe 6"/>
          <p:cNvGrpSpPr/>
          <p:nvPr/>
        </p:nvGrpSpPr>
        <p:grpSpPr>
          <a:xfrm>
            <a:off x="4693596" y="4182115"/>
            <a:ext cx="2714294" cy="1338260"/>
            <a:chOff x="4693596" y="4182115"/>
            <a:chExt cx="2714294" cy="1338260"/>
          </a:xfrm>
        </p:grpSpPr>
        <p:sp>
          <p:nvSpPr>
            <p:cNvPr id="4" name="Nuage 3"/>
            <p:cNvSpPr/>
            <p:nvPr/>
          </p:nvSpPr>
          <p:spPr>
            <a:xfrm>
              <a:off x="4693596" y="4581857"/>
              <a:ext cx="2022339" cy="938518"/>
            </a:xfrm>
            <a:prstGeom prst="cloud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ar-DZ" sz="1600" dirty="0" smtClean="0">
                  <a:latin typeface="Al-Jazeera-Arabic-Bold" panose="01000500000000020006" pitchFamily="2" charset="-78"/>
                  <a:cs typeface="Al-Jazeera-Arabic-Bold" panose="01000500000000020006" pitchFamily="2" charset="-78"/>
                </a:rPr>
                <a:t>عرض تفاعلي</a:t>
              </a:r>
              <a:endParaRPr lang="en-US" sz="1600" dirty="0">
                <a:latin typeface="Al-Jazeera-Arabic-Bold" panose="01000500000000020006" pitchFamily="2" charset="-78"/>
                <a:cs typeface="Al-Jazeera-Arabic-Bold" panose="01000500000000020006" pitchFamily="2" charset="-78"/>
              </a:endParaRPr>
            </a:p>
          </p:txBody>
        </p:sp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0304" y="4182115"/>
              <a:ext cx="1287586" cy="12875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75983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19" grpId="0" animBg="1"/>
      <p:bldP spid="1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6744072" y="483430"/>
            <a:ext cx="4376117" cy="79203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ar-DZ" sz="2800" b="1" dirty="0" smtClean="0">
                <a:ln w="11430"/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عمليات على الملف</a:t>
            </a:r>
            <a:endParaRPr lang="fr-FR" sz="2800" b="1" dirty="0" smtClean="0">
              <a:ln w="11430"/>
              <a:solidFill>
                <a:schemeClr val="bg1">
                  <a:lumMod val="95000"/>
                  <a:lumOff val="5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9" name="Nuage 8"/>
          <p:cNvSpPr/>
          <p:nvPr/>
        </p:nvSpPr>
        <p:spPr>
          <a:xfrm>
            <a:off x="5015880" y="465782"/>
            <a:ext cx="2014881" cy="678802"/>
          </a:xfrm>
          <a:prstGeom prst="clou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DZ" sz="2100" b="1" dirty="0" smtClean="0"/>
              <a:t>إغلاق ملف </a:t>
            </a:r>
            <a:endParaRPr lang="en-US" sz="2100" b="1" dirty="0"/>
          </a:p>
        </p:txBody>
      </p:sp>
      <p:pic>
        <p:nvPicPr>
          <p:cNvPr id="3074" name="Picture 2" descr="C:\Users\l_bak\AppData\Local\Temp\SNAGHTML8c561eda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0" r="690" b="7839"/>
          <a:stretch/>
        </p:blipFill>
        <p:spPr bwMode="auto">
          <a:xfrm>
            <a:off x="191344" y="1412776"/>
            <a:ext cx="11377264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96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6744072" y="483430"/>
            <a:ext cx="4376117" cy="79203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ar-DZ" sz="2800" b="1" dirty="0" smtClean="0">
                <a:ln w="11430"/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عمليات على الملف</a:t>
            </a:r>
            <a:endParaRPr lang="fr-FR" sz="2800" b="1" dirty="0" smtClean="0">
              <a:ln w="11430"/>
              <a:solidFill>
                <a:schemeClr val="bg1">
                  <a:lumMod val="95000"/>
                  <a:lumOff val="5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9" name="Nuage 8"/>
          <p:cNvSpPr/>
          <p:nvPr/>
        </p:nvSpPr>
        <p:spPr>
          <a:xfrm>
            <a:off x="4871864" y="475113"/>
            <a:ext cx="2014881" cy="678802"/>
          </a:xfrm>
          <a:prstGeom prst="clou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DZ" sz="2100" b="1" dirty="0" smtClean="0"/>
              <a:t>فتح ملف</a:t>
            </a:r>
            <a:endParaRPr lang="en-US" sz="2100" b="1" dirty="0"/>
          </a:p>
        </p:txBody>
      </p:sp>
      <p:pic>
        <p:nvPicPr>
          <p:cNvPr id="4098" name="Picture 2" descr="C:\Users\l_bak\AppData\Local\Temp\SNAGHTML8c5938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484784"/>
            <a:ext cx="11593288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64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6744072" y="483430"/>
            <a:ext cx="4376117" cy="79203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ar-DZ" sz="2800" b="1" dirty="0" smtClean="0">
                <a:ln w="11430"/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عمليات على الملف</a:t>
            </a:r>
            <a:endParaRPr lang="fr-FR" sz="2800" b="1" dirty="0" smtClean="0">
              <a:ln w="11430"/>
              <a:solidFill>
                <a:schemeClr val="bg1">
                  <a:lumMod val="95000"/>
                  <a:lumOff val="5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9" name="Nuage 8"/>
          <p:cNvSpPr/>
          <p:nvPr/>
        </p:nvSpPr>
        <p:spPr>
          <a:xfrm>
            <a:off x="4943872" y="483430"/>
            <a:ext cx="2014881" cy="678802"/>
          </a:xfrm>
          <a:prstGeom prst="clou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DZ" sz="2100" b="1" dirty="0" smtClean="0"/>
              <a:t>إنشاء ملف  </a:t>
            </a:r>
            <a:endParaRPr lang="en-US" sz="2100" b="1" dirty="0"/>
          </a:p>
        </p:txBody>
      </p:sp>
      <p:pic>
        <p:nvPicPr>
          <p:cNvPr id="5122" name="Picture 2" descr="C:\Users\l_bak\AppData\Local\Temp\SNAGHTML8c5c2af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1484784"/>
            <a:ext cx="11449272" cy="51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64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6744072" y="483430"/>
            <a:ext cx="4376117" cy="79203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ar-DZ" sz="2800" b="1" dirty="0" smtClean="0">
                <a:ln w="11430"/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إضافة نص في الشريحة</a:t>
            </a:r>
            <a:endParaRPr lang="fr-FR" sz="2800" b="1" dirty="0" smtClean="0">
              <a:ln w="11430"/>
              <a:solidFill>
                <a:schemeClr val="bg1">
                  <a:lumMod val="95000"/>
                  <a:lumOff val="5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pic>
        <p:nvPicPr>
          <p:cNvPr id="1026" name="Picture 2" descr="C:\Users\l_bak\AppData\Local\Temp\SNAGHTML8cc7c2a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1412776"/>
            <a:ext cx="11593288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76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6744072" y="483430"/>
            <a:ext cx="4376117" cy="79203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ar-DZ" sz="2800" b="1" dirty="0" smtClean="0">
                <a:ln w="11430"/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إضافة نص في الشريحة</a:t>
            </a:r>
            <a:endParaRPr lang="fr-FR" sz="2800" b="1" dirty="0" smtClean="0">
              <a:ln w="11430"/>
              <a:solidFill>
                <a:schemeClr val="bg1">
                  <a:lumMod val="95000"/>
                  <a:lumOff val="5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4" name="Nuage 3"/>
          <p:cNvSpPr/>
          <p:nvPr/>
        </p:nvSpPr>
        <p:spPr>
          <a:xfrm>
            <a:off x="4439816" y="465782"/>
            <a:ext cx="2590945" cy="678802"/>
          </a:xfrm>
          <a:prstGeom prst="clou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DZ" sz="2100" b="1" dirty="0" smtClean="0"/>
              <a:t>تنسيق النص </a:t>
            </a:r>
            <a:endParaRPr lang="en-US" sz="2100" b="1" dirty="0"/>
          </a:p>
        </p:txBody>
      </p:sp>
      <p:pic>
        <p:nvPicPr>
          <p:cNvPr id="2050" name="Picture 2" descr="C:\Users\l_bak\AppData\Local\Temp\SNAGHTML8cd2d32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45" y="1340768"/>
            <a:ext cx="11639373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86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6744072" y="483430"/>
            <a:ext cx="4376117" cy="79203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ar-DZ" sz="2800" b="1" dirty="0" smtClean="0">
                <a:ln w="11430"/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إضافة صورة في الشريحة</a:t>
            </a:r>
            <a:endParaRPr lang="fr-FR" sz="2800" b="1" dirty="0" smtClean="0">
              <a:ln w="11430"/>
              <a:solidFill>
                <a:schemeClr val="bg1">
                  <a:lumMod val="95000"/>
                  <a:lumOff val="5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pic>
        <p:nvPicPr>
          <p:cNvPr id="1026" name="Picture 2" descr="C:\Users\l_bak\AppData\Local\Temp\SNAGHTML8cda88a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1282974"/>
            <a:ext cx="11208568" cy="526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4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6744072" y="483430"/>
            <a:ext cx="4376117" cy="79203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ar-DZ" sz="2800" b="1" dirty="0" smtClean="0">
                <a:ln w="11430"/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إضافة صورة في الشريحة</a:t>
            </a:r>
            <a:endParaRPr lang="fr-FR" sz="2800" b="1" dirty="0" smtClean="0">
              <a:ln w="11430"/>
              <a:solidFill>
                <a:schemeClr val="bg1">
                  <a:lumMod val="95000"/>
                  <a:lumOff val="5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4" name="Nuage 3"/>
          <p:cNvSpPr/>
          <p:nvPr/>
        </p:nvSpPr>
        <p:spPr>
          <a:xfrm>
            <a:off x="4439816" y="465782"/>
            <a:ext cx="2590945" cy="678802"/>
          </a:xfrm>
          <a:prstGeom prst="clou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DZ" sz="2100" b="1" dirty="0" smtClean="0"/>
              <a:t>خصائص الصورة</a:t>
            </a:r>
            <a:endParaRPr lang="en-US" sz="2100" b="1" dirty="0"/>
          </a:p>
        </p:txBody>
      </p:sp>
      <p:pic>
        <p:nvPicPr>
          <p:cNvPr id="4098" name="Picture 2" descr="C:\Users\l_bak\AppData\Local\Temp\SNAGHTML8cedaea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293117"/>
            <a:ext cx="11453586" cy="5322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42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6744072" y="483430"/>
            <a:ext cx="4376117" cy="79203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ar-DZ" sz="2800" b="1" dirty="0" smtClean="0">
                <a:ln w="11430"/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إضافة صوت في الشريحة</a:t>
            </a:r>
            <a:endParaRPr lang="fr-FR" sz="2800" b="1" dirty="0" smtClean="0">
              <a:ln w="11430"/>
              <a:solidFill>
                <a:schemeClr val="bg1">
                  <a:lumMod val="95000"/>
                  <a:lumOff val="5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pic>
        <p:nvPicPr>
          <p:cNvPr id="2050" name="Picture 2" descr="C:\Users\l_bak\AppData\Local\Temp\SNAGHTML8ce07ca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1340768"/>
            <a:ext cx="11233248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56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6744072" y="483430"/>
            <a:ext cx="4376117" cy="79203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ar-DZ" sz="2800" b="1" dirty="0" smtClean="0">
                <a:ln w="11430"/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إضافة صوت في الشريحة</a:t>
            </a:r>
            <a:endParaRPr lang="fr-FR" sz="2800" b="1" dirty="0" smtClean="0">
              <a:ln w="11430"/>
              <a:solidFill>
                <a:schemeClr val="bg1">
                  <a:lumMod val="95000"/>
                  <a:lumOff val="5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4" name="Nuage 3"/>
          <p:cNvSpPr/>
          <p:nvPr/>
        </p:nvSpPr>
        <p:spPr>
          <a:xfrm>
            <a:off x="3791744" y="465782"/>
            <a:ext cx="3239017" cy="678802"/>
          </a:xfrm>
          <a:prstGeom prst="clou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DZ" sz="2100" b="1" dirty="0" smtClean="0"/>
              <a:t>خصائص ملف الصوت</a:t>
            </a:r>
            <a:endParaRPr lang="en-US" sz="2100" b="1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1313198"/>
            <a:ext cx="11377264" cy="542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9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6744072" y="483430"/>
            <a:ext cx="4376117" cy="79203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ar-DZ" sz="2800" b="1" dirty="0" smtClean="0">
                <a:ln w="11430"/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إضافة فيديو في الشريحة</a:t>
            </a:r>
            <a:endParaRPr lang="fr-FR" sz="2800" b="1" dirty="0" smtClean="0">
              <a:ln w="11430"/>
              <a:solidFill>
                <a:schemeClr val="bg1">
                  <a:lumMod val="95000"/>
                  <a:lumOff val="5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pic>
        <p:nvPicPr>
          <p:cNvPr id="6146" name="Picture 2" descr="C:\Users\l_bak\AppData\Local\Temp\SNAGHTML8cf0e89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412776"/>
            <a:ext cx="11449272" cy="523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62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 algn="r" rtl="1">
              <a:buNone/>
            </a:pPr>
            <a:r>
              <a:rPr lang="fr-FR" sz="7200" dirty="0">
                <a:solidFill>
                  <a:srgbClr val="FFC000"/>
                </a:solidFill>
              </a:rPr>
              <a:t>    </a:t>
            </a:r>
          </a:p>
          <a:p>
            <a:pPr marL="0" indent="0" algn="r" rtl="1">
              <a:buNone/>
            </a:pPr>
            <a:r>
              <a:rPr lang="fr-FR" sz="7200" dirty="0">
                <a:solidFill>
                  <a:srgbClr val="FFC000"/>
                </a:solidFill>
              </a:rPr>
              <a:t> </a:t>
            </a:r>
            <a:endParaRPr lang="ar-SA" sz="7200" dirty="0">
              <a:solidFill>
                <a:srgbClr val="FFC000"/>
              </a:solidFill>
            </a:endParaRPr>
          </a:p>
          <a:p>
            <a:pPr marL="0" indent="0" algn="r" rtl="1">
              <a:buNone/>
            </a:pPr>
            <a:r>
              <a:rPr lang="fr-FR" sz="9600" dirty="0">
                <a:solidFill>
                  <a:schemeClr val="bg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     </a:t>
            </a:r>
            <a:endParaRPr lang="ar-SA" sz="9600" dirty="0">
              <a:solidFill>
                <a:schemeClr val="bg1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marL="0" indent="0" algn="r" rtl="1">
              <a:buNone/>
            </a:pPr>
            <a:r>
              <a:rPr lang="ar-SA" sz="12600" b="1" i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      </a:t>
            </a:r>
          </a:p>
          <a:p>
            <a:pPr marL="0" indent="0" algn="r" rtl="1">
              <a:buNone/>
            </a:pPr>
            <a:r>
              <a:rPr lang="ar-SA" sz="12600" b="1" i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              </a:t>
            </a:r>
            <a:r>
              <a:rPr lang="fr-FR" sz="12600" b="1" i="1" dirty="0"/>
              <a:t> </a:t>
            </a:r>
          </a:p>
          <a:p>
            <a:pPr marL="0" indent="0" algn="r" rtl="1">
              <a:buNone/>
            </a:pPr>
            <a:r>
              <a:rPr lang="ar-SA" sz="7200" dirty="0">
                <a:solidFill>
                  <a:srgbClr val="FFC000"/>
                </a:solidFill>
              </a:rPr>
              <a:t>         </a:t>
            </a:r>
            <a:r>
              <a:rPr lang="fr-FR" sz="7200" dirty="0">
                <a:solidFill>
                  <a:srgbClr val="FFC000"/>
                </a:solidFill>
              </a:rPr>
              <a:t> 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954823"/>
            <a:ext cx="3332651" cy="2300894"/>
          </a:xfrm>
          <a:prstGeom prst="rect">
            <a:avLst/>
          </a:prstGeom>
        </p:spPr>
      </p:pic>
      <p:sp>
        <p:nvSpPr>
          <p:cNvPr id="18" name="Organigramme : Terminateur 17"/>
          <p:cNvSpPr/>
          <p:nvPr/>
        </p:nvSpPr>
        <p:spPr>
          <a:xfrm>
            <a:off x="4314008" y="4969075"/>
            <a:ext cx="3563983" cy="1341656"/>
          </a:xfrm>
          <a:prstGeom prst="flowChartTerminator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rtl="1">
              <a:spcAft>
                <a:spcPts val="0"/>
              </a:spcAft>
              <a:buSzPts val="1600"/>
            </a:pPr>
            <a:r>
              <a:rPr 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Microsoft POWERPOINT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1" name="Rectangle avec coins arrondis en diagonale 20"/>
          <p:cNvSpPr/>
          <p:nvPr/>
        </p:nvSpPr>
        <p:spPr>
          <a:xfrm>
            <a:off x="5202978" y="668310"/>
            <a:ext cx="6756207" cy="590249"/>
          </a:xfrm>
          <a:prstGeom prst="round2Diag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DZ" sz="2800" b="1" dirty="0" smtClean="0">
                <a:solidFill>
                  <a:srgbClr val="FF0000"/>
                </a:solidFill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يمكن استعمال برامج لإنشاء هذه العروض </a:t>
            </a:r>
          </a:p>
        </p:txBody>
      </p:sp>
      <p:sp>
        <p:nvSpPr>
          <p:cNvPr id="22" name="Rectangle avec coins arrondis en diagonale 21"/>
          <p:cNvSpPr/>
          <p:nvPr/>
        </p:nvSpPr>
        <p:spPr>
          <a:xfrm>
            <a:off x="1914562" y="3428290"/>
            <a:ext cx="9948664" cy="712710"/>
          </a:xfrm>
          <a:prstGeom prst="round2Diag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DZ" sz="2800" b="1" dirty="0" smtClean="0">
                <a:solidFill>
                  <a:srgbClr val="FF0000"/>
                </a:solidFill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ماهي أشهر برامج التي تساعدك على إنشاء عرض تفاعلي ؟</a:t>
            </a:r>
            <a:endParaRPr lang="en-US" sz="2800" b="1" dirty="0">
              <a:solidFill>
                <a:srgbClr val="FF0000"/>
              </a:solidFill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pic>
        <p:nvPicPr>
          <p:cNvPr id="17" name="Image 16" descr="Person-question-2-151x30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30962" y="2550909"/>
            <a:ext cx="968045" cy="217949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962" y="5018381"/>
            <a:ext cx="3192068" cy="168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732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6744072" y="483430"/>
            <a:ext cx="4376117" cy="79203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ar-DZ" sz="2800" b="1" dirty="0" smtClean="0">
                <a:ln w="11430"/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إضافة فيديو في الشريحة</a:t>
            </a:r>
            <a:endParaRPr lang="fr-FR" sz="2800" b="1" dirty="0" smtClean="0">
              <a:ln w="11430"/>
              <a:solidFill>
                <a:schemeClr val="bg1">
                  <a:lumMod val="95000"/>
                  <a:lumOff val="5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3" name="Nuage 2"/>
          <p:cNvSpPr/>
          <p:nvPr/>
        </p:nvSpPr>
        <p:spPr>
          <a:xfrm>
            <a:off x="4007768" y="465782"/>
            <a:ext cx="3022993" cy="678802"/>
          </a:xfrm>
          <a:prstGeom prst="clou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DZ" sz="2100" b="1" dirty="0" smtClean="0"/>
              <a:t>خصائص الفيديو</a:t>
            </a:r>
            <a:endParaRPr lang="en-US" sz="2100" b="1" dirty="0"/>
          </a:p>
        </p:txBody>
      </p:sp>
      <p:pic>
        <p:nvPicPr>
          <p:cNvPr id="3074" name="Picture 2" descr="C:\Users\l_bak\AppData\Local\Temp\SNAGHTML8cf7b4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1412776"/>
            <a:ext cx="11603062" cy="524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76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5879976" y="483430"/>
            <a:ext cx="5240213" cy="79203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ar-DZ" sz="2800" b="1" dirty="0" smtClean="0">
                <a:ln w="11430"/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إضافة حركة للعناصر في الشريحة</a:t>
            </a:r>
            <a:endParaRPr lang="fr-FR" sz="2800" b="1" dirty="0" smtClean="0">
              <a:ln w="11430"/>
              <a:solidFill>
                <a:schemeClr val="bg1">
                  <a:lumMod val="95000"/>
                  <a:lumOff val="5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343472" y="1484784"/>
            <a:ext cx="9433048" cy="12695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ar-DZ" sz="2000" dirty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هي مؤثرات بصرية متنوعة، يمكن تطبيقها على النصوص و على العناصر المدرجة على الشريحة، الهدف منها : التشويق، التنظيم و دعم أفكار العرض</a:t>
            </a:r>
            <a:r>
              <a:rPr lang="ar-DZ" sz="2000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.</a:t>
            </a:r>
          </a:p>
          <a:p>
            <a:pPr algn="ctr" rtl="1">
              <a:lnSpc>
                <a:spcPct val="150000"/>
              </a:lnSpc>
            </a:pPr>
            <a:endParaRPr lang="en-US" sz="1050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-12" t="70" r="33553" b="34524"/>
          <a:stretch/>
        </p:blipFill>
        <p:spPr>
          <a:xfrm>
            <a:off x="1775520" y="2963677"/>
            <a:ext cx="7850228" cy="366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4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5879976" y="483430"/>
            <a:ext cx="5240213" cy="79203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ar-DZ" sz="2800" b="1" dirty="0" smtClean="0">
                <a:ln w="11430"/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إضافة حركة للعناصر في الشريحة</a:t>
            </a:r>
            <a:endParaRPr lang="fr-FR" sz="2800" b="1" dirty="0" smtClean="0">
              <a:ln w="11430"/>
              <a:solidFill>
                <a:schemeClr val="bg1">
                  <a:lumMod val="95000"/>
                  <a:lumOff val="5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3" name="Nuage 2"/>
          <p:cNvSpPr/>
          <p:nvPr/>
        </p:nvSpPr>
        <p:spPr>
          <a:xfrm>
            <a:off x="2855640" y="540048"/>
            <a:ext cx="3311025" cy="678802"/>
          </a:xfrm>
          <a:prstGeom prst="clou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DZ" sz="2100" b="1" dirty="0" smtClean="0"/>
              <a:t>أنواع الحركات</a:t>
            </a:r>
            <a:endParaRPr lang="en-US" sz="2100" b="1" dirty="0"/>
          </a:p>
        </p:txBody>
      </p:sp>
      <p:pic>
        <p:nvPicPr>
          <p:cNvPr id="7170" name="Picture 2" descr="C:\Users\l_bak\AppData\Local\Temp\SNAGHTML8dbc80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1556792"/>
            <a:ext cx="10801200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03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6456040" y="219419"/>
            <a:ext cx="5240213" cy="79203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ar-DZ" sz="2800" b="1" dirty="0" smtClean="0">
                <a:ln w="11430"/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إضافة حركة للعناصر في الشريحة</a:t>
            </a:r>
            <a:endParaRPr lang="fr-FR" sz="2800" b="1" dirty="0" smtClean="0">
              <a:ln w="11430"/>
              <a:solidFill>
                <a:schemeClr val="bg1">
                  <a:lumMod val="95000"/>
                  <a:lumOff val="5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3" name="Nuage 2"/>
          <p:cNvSpPr/>
          <p:nvPr/>
        </p:nvSpPr>
        <p:spPr>
          <a:xfrm>
            <a:off x="2063552" y="303673"/>
            <a:ext cx="4535161" cy="678802"/>
          </a:xfrm>
          <a:prstGeom prst="clou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DZ" sz="2100" b="1" dirty="0" smtClean="0"/>
              <a:t>تغيير و حذف حركة </a:t>
            </a:r>
            <a:endParaRPr lang="en-US" sz="2100" b="1" dirty="0"/>
          </a:p>
        </p:txBody>
      </p:sp>
      <p:pic>
        <p:nvPicPr>
          <p:cNvPr id="8194" name="Picture 2" descr="C:\Users\l_bak\AppData\Local\Temp\SNAGHTML8dc8d0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412775"/>
            <a:ext cx="11840840" cy="536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55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5879976" y="483430"/>
            <a:ext cx="5240213" cy="79203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ar-DZ" sz="2800" b="1" dirty="0" smtClean="0">
                <a:ln w="11430"/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إضافة حركة للعناصر في الشريحة</a:t>
            </a:r>
            <a:endParaRPr lang="fr-FR" sz="2800" b="1" dirty="0" smtClean="0">
              <a:ln w="11430"/>
              <a:solidFill>
                <a:schemeClr val="bg1">
                  <a:lumMod val="95000"/>
                  <a:lumOff val="5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3" name="Nuage 2"/>
          <p:cNvSpPr/>
          <p:nvPr/>
        </p:nvSpPr>
        <p:spPr>
          <a:xfrm>
            <a:off x="3431704" y="332656"/>
            <a:ext cx="2662953" cy="678802"/>
          </a:xfrm>
          <a:prstGeom prst="clou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DZ" sz="2100" b="1" dirty="0" smtClean="0"/>
              <a:t>معاينة حركة </a:t>
            </a:r>
            <a:endParaRPr lang="en-US" sz="2100" b="1" dirty="0"/>
          </a:p>
        </p:txBody>
      </p:sp>
      <p:pic>
        <p:nvPicPr>
          <p:cNvPr id="9218" name="Picture 2" descr="C:\Users\l_bak\AppData\Local\Temp\SNAGHTML8dcb48b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700808"/>
            <a:ext cx="11521280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55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5879976" y="483430"/>
            <a:ext cx="5240213" cy="79203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ar-DZ" sz="2800" b="1" dirty="0" smtClean="0">
                <a:ln w="11430"/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المراحل </a:t>
            </a:r>
            <a:r>
              <a:rPr lang="ar-DZ" sz="2800" b="1" dirty="0" err="1" smtClean="0">
                <a:ln w="11430"/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الإنتقالية</a:t>
            </a:r>
            <a:endParaRPr lang="fr-FR" sz="2800" b="1" dirty="0" smtClean="0">
              <a:ln w="11430"/>
              <a:solidFill>
                <a:schemeClr val="bg1">
                  <a:lumMod val="95000"/>
                  <a:lumOff val="5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3" name="Nuage 2"/>
          <p:cNvSpPr/>
          <p:nvPr/>
        </p:nvSpPr>
        <p:spPr>
          <a:xfrm>
            <a:off x="3431704" y="332656"/>
            <a:ext cx="2662953" cy="678802"/>
          </a:xfrm>
          <a:prstGeom prst="clou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DZ" sz="2100" b="1" dirty="0" smtClean="0"/>
              <a:t>معاينة حركة </a:t>
            </a:r>
            <a:endParaRPr lang="en-US" sz="2100" b="1" dirty="0"/>
          </a:p>
        </p:txBody>
      </p:sp>
      <p:sp>
        <p:nvSpPr>
          <p:cNvPr id="4" name="Rectangle 3"/>
          <p:cNvSpPr/>
          <p:nvPr/>
        </p:nvSpPr>
        <p:spPr>
          <a:xfrm>
            <a:off x="1919536" y="1556792"/>
            <a:ext cx="7992888" cy="72008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SA" sz="2400" b="1" dirty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تأثير حركي عند الانتقال من شريحة لأخرى</a:t>
            </a:r>
            <a:endParaRPr lang="fr-FR" sz="2400" b="1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9" y="2492896"/>
            <a:ext cx="10616934" cy="38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9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5879976" y="483430"/>
            <a:ext cx="5240213" cy="79203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ar-DZ" sz="2800" b="1" dirty="0" smtClean="0">
                <a:ln w="11430"/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المراحل </a:t>
            </a:r>
            <a:r>
              <a:rPr lang="ar-DZ" sz="2800" b="1" dirty="0" err="1" smtClean="0">
                <a:ln w="11430"/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الإنتقالية</a:t>
            </a:r>
            <a:endParaRPr lang="fr-FR" sz="2800" b="1" dirty="0" smtClean="0">
              <a:ln w="11430"/>
              <a:solidFill>
                <a:schemeClr val="bg1">
                  <a:lumMod val="95000"/>
                  <a:lumOff val="5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3" name="Nuage 2"/>
          <p:cNvSpPr/>
          <p:nvPr/>
        </p:nvSpPr>
        <p:spPr>
          <a:xfrm>
            <a:off x="3575720" y="483430"/>
            <a:ext cx="2662953" cy="888068"/>
          </a:xfrm>
          <a:prstGeom prst="clou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DZ" sz="2100" b="1" dirty="0" smtClean="0"/>
              <a:t>خصائص المرحلة </a:t>
            </a:r>
            <a:r>
              <a:rPr lang="ar-DZ" sz="2100" b="1" dirty="0" err="1" smtClean="0"/>
              <a:t>الإنتقالية</a:t>
            </a:r>
            <a:r>
              <a:rPr lang="ar-DZ" sz="2100" b="1" dirty="0" smtClean="0"/>
              <a:t> </a:t>
            </a:r>
            <a:endParaRPr lang="en-US" sz="2100" b="1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01" y="1760075"/>
            <a:ext cx="11286198" cy="454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0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9416" y="3068960"/>
            <a:ext cx="10837204" cy="252028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>
              <a:lnSpc>
                <a:spcPct val="150000"/>
              </a:lnSpc>
            </a:pPr>
            <a:r>
              <a:rPr lang="ar-SA" sz="4800" b="1" dirty="0">
                <a:solidFill>
                  <a:schemeClr val="tx1"/>
                </a:solidFill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 </a:t>
            </a:r>
            <a:r>
              <a:rPr lang="ar-SA" sz="2800" dirty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هو برنامج إنشاء العروض باستخدام شرائح، تحتوي على رسوم، أشكال، صور، حركات وملفات الصوتية أو فيديو، للتمكن من مشاهدتها وتقديمها بطريقة مشوقة و ملفتة للانتباه.</a:t>
            </a:r>
            <a:endParaRPr lang="ar-SA" sz="4000" b="1" dirty="0">
              <a:solidFill>
                <a:schemeClr val="tx1"/>
              </a:solidFill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4871864" y="483430"/>
            <a:ext cx="6248325" cy="79203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ar-DZ" sz="4000" b="1" dirty="0" smtClean="0">
                <a:ln w="11430"/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العروض التقديمية</a:t>
            </a:r>
            <a:r>
              <a:rPr lang="en-US" sz="4000" b="1" dirty="0" smtClean="0">
                <a:ln w="11430"/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  <a:cs typeface="Al-Jazeera-Arabic-Bold" panose="01000500000000020006" pitchFamily="2" charset="-78"/>
              </a:rPr>
              <a:t>PowerPoint  </a:t>
            </a:r>
            <a:r>
              <a:rPr lang="ar-DZ" sz="4000" b="1" dirty="0" smtClean="0">
                <a:ln w="11430"/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 </a:t>
            </a:r>
            <a:endParaRPr lang="fr-FR" sz="4000" b="1" dirty="0" smtClean="0">
              <a:ln w="11430"/>
              <a:solidFill>
                <a:schemeClr val="bg1">
                  <a:lumMod val="95000"/>
                  <a:lumOff val="5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8" y="748568"/>
            <a:ext cx="2502848" cy="227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4827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 txBox="1">
            <a:spLocks/>
          </p:cNvSpPr>
          <p:nvPr/>
        </p:nvSpPr>
        <p:spPr>
          <a:xfrm>
            <a:off x="4871864" y="483430"/>
            <a:ext cx="6248325" cy="79203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ar-DZ" sz="4000" b="1" dirty="0" smtClean="0">
                <a:ln w="11430"/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العروض التقديمية</a:t>
            </a:r>
            <a:r>
              <a:rPr lang="en-US" sz="4000" b="1" dirty="0" smtClean="0">
                <a:ln w="11430"/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  <a:cs typeface="Al-Jazeera-Arabic-Bold" panose="01000500000000020006" pitchFamily="2" charset="-78"/>
              </a:rPr>
              <a:t>PowerPoint  </a:t>
            </a:r>
            <a:r>
              <a:rPr lang="ar-DZ" sz="4000" b="1" dirty="0" smtClean="0">
                <a:ln w="11430"/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 </a:t>
            </a:r>
            <a:endParaRPr lang="fr-FR" sz="4000" b="1" dirty="0" smtClean="0">
              <a:ln w="11430"/>
              <a:solidFill>
                <a:schemeClr val="bg1">
                  <a:lumMod val="95000"/>
                  <a:lumOff val="5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4" name="Nuage 3"/>
          <p:cNvSpPr/>
          <p:nvPr/>
        </p:nvSpPr>
        <p:spPr>
          <a:xfrm>
            <a:off x="2567608" y="149142"/>
            <a:ext cx="2520280" cy="936104"/>
          </a:xfrm>
          <a:prstGeom prst="clou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DZ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فتح البرنامج</a:t>
            </a:r>
            <a:endParaRPr lang="en-US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pic>
        <p:nvPicPr>
          <p:cNvPr id="1026" name="Picture 2" descr="C:\Users\l_bak\AppData\Local\Temp\SNAGHTML8c47e49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1405741"/>
            <a:ext cx="9577064" cy="526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53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 txBox="1">
            <a:spLocks/>
          </p:cNvSpPr>
          <p:nvPr/>
        </p:nvSpPr>
        <p:spPr>
          <a:xfrm>
            <a:off x="4871864" y="483430"/>
            <a:ext cx="6248325" cy="79203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ar-DZ" sz="4000" b="1" dirty="0" smtClean="0">
                <a:ln w="11430"/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العروض التقديمية</a:t>
            </a:r>
            <a:r>
              <a:rPr lang="en-US" sz="4000" b="1" dirty="0" smtClean="0">
                <a:ln w="11430"/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  <a:cs typeface="Al-Jazeera-Arabic-Bold" panose="01000500000000020006" pitchFamily="2" charset="-78"/>
              </a:rPr>
              <a:t>PowerPoint  </a:t>
            </a:r>
            <a:r>
              <a:rPr lang="ar-DZ" sz="4000" b="1" dirty="0" smtClean="0">
                <a:ln w="11430"/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 </a:t>
            </a:r>
            <a:endParaRPr lang="fr-FR" sz="4000" b="1" dirty="0" smtClean="0">
              <a:ln w="11430"/>
              <a:solidFill>
                <a:schemeClr val="bg1">
                  <a:lumMod val="95000"/>
                  <a:lumOff val="5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4" name="Nuage 3"/>
          <p:cNvSpPr/>
          <p:nvPr/>
        </p:nvSpPr>
        <p:spPr>
          <a:xfrm>
            <a:off x="2567608" y="260648"/>
            <a:ext cx="2520280" cy="936104"/>
          </a:xfrm>
          <a:prstGeom prst="clou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DZ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واجهة البرنامج</a:t>
            </a:r>
            <a:endParaRPr lang="en-US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pic>
        <p:nvPicPr>
          <p:cNvPr id="5" name="Image 4" descr="C:\Users\Home\AppData\Local\Temp\SNAGHTML63f9e9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1275469"/>
            <a:ext cx="10103449" cy="54658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505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6744072" y="483430"/>
            <a:ext cx="4376117" cy="79203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ar-DZ" sz="2800" b="1" dirty="0" smtClean="0">
                <a:ln w="11430"/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عمليات على الشريحة</a:t>
            </a:r>
            <a:endParaRPr lang="fr-FR" sz="2800" b="1" dirty="0" smtClean="0">
              <a:ln w="11430"/>
              <a:solidFill>
                <a:schemeClr val="bg1">
                  <a:lumMod val="95000"/>
                  <a:lumOff val="5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pic>
        <p:nvPicPr>
          <p:cNvPr id="6146" name="Picture 2" descr="C:\Users\l_bak\AppData\Local\Temp\SNAGHTML8c644d4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1275469"/>
            <a:ext cx="9920733" cy="5567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03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 txBox="1">
            <a:spLocks/>
          </p:cNvSpPr>
          <p:nvPr/>
        </p:nvSpPr>
        <p:spPr>
          <a:xfrm>
            <a:off x="4871864" y="483430"/>
            <a:ext cx="6248325" cy="79203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ar-DZ" sz="4000" b="1" dirty="0" smtClean="0">
                <a:ln w="11430"/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العروض التقديمية</a:t>
            </a:r>
            <a:r>
              <a:rPr lang="en-US" sz="4000" b="1" dirty="0" smtClean="0">
                <a:ln w="11430"/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  <a:cs typeface="Al-Jazeera-Arabic-Bold" panose="01000500000000020006" pitchFamily="2" charset="-78"/>
              </a:rPr>
              <a:t>PowerPoint  </a:t>
            </a:r>
            <a:r>
              <a:rPr lang="ar-DZ" sz="4000" b="1" dirty="0" smtClean="0">
                <a:ln w="11430"/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 </a:t>
            </a:r>
            <a:endParaRPr lang="fr-FR" sz="4000" b="1" dirty="0" smtClean="0">
              <a:ln w="11430"/>
              <a:solidFill>
                <a:schemeClr val="bg1">
                  <a:lumMod val="95000"/>
                  <a:lumOff val="5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4" name="Nuage 3"/>
          <p:cNvSpPr/>
          <p:nvPr/>
        </p:nvSpPr>
        <p:spPr>
          <a:xfrm>
            <a:off x="2567608" y="260648"/>
            <a:ext cx="2520280" cy="936104"/>
          </a:xfrm>
          <a:prstGeom prst="clou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DZ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واجهة البرنامج</a:t>
            </a:r>
            <a:endParaRPr lang="en-US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pic>
        <p:nvPicPr>
          <p:cNvPr id="7170" name="Picture 2" descr="C:\Users\l_bak\AppData\Local\Temp\SNAGHTML8c6eef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419534"/>
            <a:ext cx="10369152" cy="5177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97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 txBox="1">
            <a:spLocks/>
          </p:cNvSpPr>
          <p:nvPr/>
        </p:nvSpPr>
        <p:spPr>
          <a:xfrm>
            <a:off x="4871864" y="483430"/>
            <a:ext cx="6248325" cy="79203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ar-DZ" sz="4000" b="1" dirty="0" smtClean="0">
                <a:ln w="11430"/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العروض التقديمية</a:t>
            </a:r>
            <a:r>
              <a:rPr lang="en-US" sz="4000" b="1" dirty="0" smtClean="0">
                <a:ln w="11430"/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  <a:cs typeface="Al-Jazeera-Arabic-Bold" panose="01000500000000020006" pitchFamily="2" charset="-78"/>
              </a:rPr>
              <a:t>PowerPoint  </a:t>
            </a:r>
            <a:r>
              <a:rPr lang="ar-DZ" sz="4000" b="1" dirty="0" smtClean="0">
                <a:ln w="11430"/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 </a:t>
            </a:r>
            <a:endParaRPr lang="fr-FR" sz="4000" b="1" dirty="0" smtClean="0">
              <a:ln w="11430"/>
              <a:solidFill>
                <a:schemeClr val="bg1">
                  <a:lumMod val="95000"/>
                  <a:lumOff val="5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4" name="Nuage 3"/>
          <p:cNvSpPr/>
          <p:nvPr/>
        </p:nvSpPr>
        <p:spPr>
          <a:xfrm>
            <a:off x="2567608" y="260648"/>
            <a:ext cx="2520280" cy="936104"/>
          </a:xfrm>
          <a:prstGeom prst="clou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DZ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واجهة البرنامج</a:t>
            </a:r>
            <a:endParaRPr lang="en-US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24" y="1556792"/>
            <a:ext cx="10973751" cy="469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75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6744072" y="483430"/>
            <a:ext cx="4376117" cy="79203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ar-DZ" sz="2800" b="1" dirty="0" smtClean="0">
                <a:ln w="11430"/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عمليات على الملف</a:t>
            </a:r>
            <a:endParaRPr lang="fr-FR" sz="2800" b="1" dirty="0" smtClean="0">
              <a:ln w="11430"/>
              <a:solidFill>
                <a:schemeClr val="bg1">
                  <a:lumMod val="95000"/>
                  <a:lumOff val="5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9" name="Nuage 8"/>
          <p:cNvSpPr/>
          <p:nvPr/>
        </p:nvSpPr>
        <p:spPr>
          <a:xfrm>
            <a:off x="5087888" y="404664"/>
            <a:ext cx="2014881" cy="678802"/>
          </a:xfrm>
          <a:prstGeom prst="clou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DZ" sz="2100" b="1" dirty="0"/>
              <a:t>حفظ ملف </a:t>
            </a:r>
            <a:endParaRPr lang="en-US" sz="2100" b="1" dirty="0"/>
          </a:p>
        </p:txBody>
      </p:sp>
      <p:pic>
        <p:nvPicPr>
          <p:cNvPr id="2050" name="Picture 2" descr="C:\Users\l_bak\AppData\Local\Temp\SNAGHTML8c517ea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354234"/>
            <a:ext cx="11737304" cy="531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921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241</Words>
  <Application>Microsoft Office PowerPoint</Application>
  <PresentationFormat>Grand écran</PresentationFormat>
  <Paragraphs>63</Paragraphs>
  <Slides>26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26</vt:i4>
      </vt:variant>
    </vt:vector>
  </HeadingPairs>
  <TitlesOfParts>
    <vt:vector size="34" baseType="lpstr">
      <vt:lpstr>Al-Jazeera-Arabic-Bold</vt:lpstr>
      <vt:lpstr>Arabic Typesetting</vt:lpstr>
      <vt:lpstr>Arial</vt:lpstr>
      <vt:lpstr>Calibri</vt:lpstr>
      <vt:lpstr>Calibri Light</vt:lpstr>
      <vt:lpstr>Times New Roman</vt:lpstr>
      <vt:lpstr>Thème Office</vt:lpstr>
      <vt:lpstr>Conception personnalisée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المجال المفاهيمي2: المكتبية</dc:title>
  <dc:creator>IMAN</dc:creator>
  <cp:lastModifiedBy>bakhta leila linda</cp:lastModifiedBy>
  <cp:revision>94</cp:revision>
  <dcterms:created xsi:type="dcterms:W3CDTF">2016-03-19T10:17:07Z</dcterms:created>
  <dcterms:modified xsi:type="dcterms:W3CDTF">2025-02-21T18:09:49Z</dcterms:modified>
</cp:coreProperties>
</file>